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4" r:id="rId1"/>
  </p:sldMasterIdLst>
  <p:notesMasterIdLst>
    <p:notesMasterId r:id="rId63"/>
  </p:notesMasterIdLst>
  <p:sldIdLst>
    <p:sldId id="297" r:id="rId2"/>
    <p:sldId id="346" r:id="rId3"/>
    <p:sldId id="309" r:id="rId4"/>
    <p:sldId id="310" r:id="rId5"/>
    <p:sldId id="306" r:id="rId6"/>
    <p:sldId id="311" r:id="rId7"/>
    <p:sldId id="312" r:id="rId8"/>
    <p:sldId id="314" r:id="rId9"/>
    <p:sldId id="308" r:id="rId10"/>
    <p:sldId id="304" r:id="rId11"/>
    <p:sldId id="263" r:id="rId12"/>
    <p:sldId id="264" r:id="rId13"/>
    <p:sldId id="265" r:id="rId14"/>
    <p:sldId id="267" r:id="rId15"/>
    <p:sldId id="268" r:id="rId16"/>
    <p:sldId id="316" r:id="rId17"/>
    <p:sldId id="317" r:id="rId18"/>
    <p:sldId id="269" r:id="rId19"/>
    <p:sldId id="318" r:id="rId20"/>
    <p:sldId id="319" r:id="rId21"/>
    <p:sldId id="320" r:id="rId22"/>
    <p:sldId id="348" r:id="rId23"/>
    <p:sldId id="349" r:id="rId24"/>
    <p:sldId id="350" r:id="rId25"/>
    <p:sldId id="321" r:id="rId26"/>
    <p:sldId id="322" r:id="rId27"/>
    <p:sldId id="323" r:id="rId28"/>
    <p:sldId id="324" r:id="rId29"/>
    <p:sldId id="347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62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2" y="51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82CDCCE-4FEE-423D-B6A5-C8EB2C1199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736CDB-986E-4CD8-B7D1-473CA1BB69B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676CA8C-AB49-4076-A849-B2973D3B0CED}" type="datetimeFigureOut">
              <a:rPr lang="zh-CN" altLang="en-US"/>
              <a:pPr>
                <a:defRPr/>
              </a:pPr>
              <a:t>2019-08-11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A1D1CFAC-F477-4D52-ACC5-B87BD1926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3C2C56A-8C17-478C-86E4-84275D2D2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95D4F83-DD8F-45D0-8A3C-156A0B02DB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39E7E-4F40-4DC5-9886-E92195F41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A16EA00-3E7C-412C-A089-4E6B2EA6FC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6F7EF7BE-4DDD-409A-A532-5E8E5E58D0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F0373A27-FA08-4C3D-9959-ED2E213C73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B8A1D611-ECF2-4AB7-BADB-3CEDE21E5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8EBD09-611C-4763-89E1-B14D0F17C4A1}" type="slidenum">
              <a:rPr lang="zh-CN" altLang="en-US" smtClean="0"/>
              <a:pPr>
                <a:spcBef>
                  <a:spcPct val="0"/>
                </a:spcBef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C7784555-8AEF-4CD5-9635-F68FBEF413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C8833301-2D90-48A3-BF71-8D8DCD486E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E7F0783E-ED76-40EE-8FA3-45096B64E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fld id="{50743B47-46F5-4D53-A92B-CC53AD464577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2115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42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8966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072E95-701B-4676-9BE1-8925538B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06170D-D6C3-4AEF-9CB1-7A0C2BEC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C1D97-01B8-480F-8237-D22E8A43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3C4832-DEF9-4673-A601-1EAD90F2C5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026644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4687EF2-F94E-42BD-B95C-538EE9AE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9386C98-5FC1-4C51-8E5F-627B3D27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08635E-4DD2-4C02-BD78-C6281E78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CE6A0-872D-4BCE-B9B1-EE1A70D9E5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654781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0587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832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3638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5145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531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65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4129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526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58513669-8B0B-43E2-A041-494D1AD6C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A092BD5B-8711-4F7C-8E7A-386B733BFA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870D8E9D-BD2A-44FD-9453-A813ADDC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  <p:sldLayoutId id="2147484150" r:id="rId12"/>
    <p:sldLayoutId id="214748415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31E4F095-8F9F-4FAD-8D5B-5A188D2E6DAA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2800351" y="2276475"/>
            <a:ext cx="6824663" cy="29527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提要</a:t>
            </a:r>
            <a:endParaRPr lang="en-US" altLang="zh-C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一、</a:t>
            </a:r>
            <a:r>
              <a:rPr lang="en-US" altLang="zh-CN" sz="2600" dirty="0">
                <a:cs typeface="Times New Roman" panose="02020603050405020304" pitchFamily="18" charset="0"/>
              </a:rPr>
              <a:t> OLS</a:t>
            </a:r>
            <a:r>
              <a:rPr lang="zh-CN" altLang="en-US" sz="2600" dirty="0">
                <a:cs typeface="Times New Roman" panose="02020603050405020304" pitchFamily="18" charset="0"/>
              </a:rPr>
              <a:t>估计量的抽样分布</a:t>
            </a:r>
            <a:endParaRPr lang="en-US" altLang="zh-C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二、</a:t>
            </a:r>
            <a:r>
              <a:rPr lang="zh-CN" altLang="en-US" sz="2800" dirty="0">
                <a:cs typeface="Times New Roman" panose="02020603050405020304" pitchFamily="18" charset="0"/>
              </a:rPr>
              <a:t>单个参数的假设检验：</a:t>
            </a:r>
            <a:r>
              <a:rPr lang="en-US" altLang="zh-CN" sz="2800" dirty="0">
                <a:cs typeface="Times New Roman" panose="02020603050405020304" pitchFamily="18" charset="0"/>
              </a:rPr>
              <a:t>t</a:t>
            </a:r>
            <a:r>
              <a:rPr lang="zh-CN" altLang="en-US" sz="2800" dirty="0">
                <a:cs typeface="Times New Roman" panose="02020603050405020304" pitchFamily="18" charset="0"/>
              </a:rPr>
              <a:t>检验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三、置信区间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四、</a:t>
            </a:r>
            <a:r>
              <a:rPr lang="zh-CN" altLang="en-US" sz="2800" dirty="0">
                <a:cs typeface="Times New Roman" panose="02020603050405020304" pitchFamily="18" charset="0"/>
              </a:rPr>
              <a:t>关于参数线性组合的假设检验</a:t>
            </a:r>
            <a:endParaRPr lang="en-US" altLang="zh-CN" sz="2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600" dirty="0">
                <a:cs typeface="Times New Roman" panose="02020603050405020304" pitchFamily="18" charset="0"/>
              </a:rPr>
              <a:t>五、</a:t>
            </a:r>
            <a:r>
              <a:rPr lang="zh-CN" altLang="en-US" sz="2800" dirty="0">
                <a:cs typeface="Times New Roman" panose="02020603050405020304" pitchFamily="18" charset="0"/>
              </a:rPr>
              <a:t>多个线性约束的检验：</a:t>
            </a:r>
            <a:r>
              <a:rPr lang="en-US" altLang="zh-CN" sz="2800" dirty="0"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cs typeface="Times New Roman" panose="02020603050405020304" pitchFamily="18" charset="0"/>
              </a:rPr>
              <a:t>检验</a:t>
            </a:r>
            <a:endParaRPr lang="en-US" altLang="zh-CN" sz="2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600" b="1" dirty="0">
              <a:solidFill>
                <a:schemeClr val="hlink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FB7F36F-19B1-49FE-B856-E9F7DDFA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96974"/>
            <a:ext cx="12192000" cy="79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4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kumimoji="0" lang="en-US" altLang="zh-CN" sz="4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kumimoji="0" lang="zh-CN" altLang="en-US" sz="40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多元回归分析：推断</a:t>
            </a:r>
            <a:endParaRPr kumimoji="0" lang="zh-CN" altLang="en-US" sz="40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图片 1">
            <a:extLst>
              <a:ext uri="{FF2B5EF4-FFF2-40B4-BE49-F238E27FC236}">
                <a16:creationId xmlns:a16="http://schemas.microsoft.com/office/drawing/2014/main" id="{232D099B-3A10-437C-B8F7-3B9AF813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772816"/>
            <a:ext cx="1095115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482" name="Rectangle 3">
                <a:extLst>
                  <a:ext uri="{FF2B5EF4-FFF2-40B4-BE49-F238E27FC236}">
                    <a16:creationId xmlns:a16="http://schemas.microsoft.com/office/drawing/2014/main" id="{614092BC-6497-476F-A76A-408B95259EFE}"/>
                  </a:ext>
                </a:extLst>
              </p:cNvPr>
              <p:cNvSpPr>
                <a:spLocks noGrp="1" noRot="1" noChangeArrowheads="1"/>
              </p:cNvSpPr>
              <p:nvPr>
                <p:ph idx="4294967295"/>
              </p:nvPr>
            </p:nvSpPr>
            <p:spPr>
              <a:xfrm>
                <a:off x="695400" y="1557338"/>
                <a:ext cx="10657184" cy="4608512"/>
              </a:xfrm>
            </p:spPr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t 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统计量的定义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我们用来检验原假设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的统计量被称为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的“所谓”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统计量和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比率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625475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acc>
                      <m:accPr>
                        <m:chr m:val="̂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𝒔𝒆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cs typeface="Times New Roman" panose="02020603050405020304" pitchFamily="18" charset="0"/>
                  </a:rPr>
                  <a:t>         (4.5)</a:t>
                </a:r>
              </a:p>
              <a:p>
                <a:pPr marL="0" indent="625475">
                  <a:buNone/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这里用“所谓”的涵义是要检验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𝜷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的其他假设还需要比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t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统计量更一般的形式。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625475">
                  <a:buNone/>
                </a:pPr>
                <a:r>
                  <a:rPr lang="zh-CN" altLang="en-US" sz="2400" b="1" dirty="0">
                    <a:cs typeface="Times New Roman" panose="02020603050405020304" pitchFamily="18" charset="0"/>
                  </a:rPr>
                  <a:t>注意：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</m:sub>
                            </m:sSub>
                          </m:e>
                        </m:acc>
                      </m:sub>
                    </m:sSub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的大小和符号都与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b="1" dirty="0">
                    <a:cs typeface="Times New Roman" panose="02020603050405020304" pitchFamily="18" charset="0"/>
                  </a:rPr>
                  <a:t>成正比。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2" name="Rectangle 3">
                <a:extLst>
                  <a:ext uri="{FF2B5EF4-FFF2-40B4-BE49-F238E27FC236}">
                    <a16:creationId xmlns:a16="http://schemas.microsoft.com/office/drawing/2014/main" id="{614092BC-6497-476F-A76A-408B95259E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95400" y="1557338"/>
                <a:ext cx="10657184" cy="4608512"/>
              </a:xfrm>
              <a:blipFill>
                <a:blip r:embed="rId2"/>
                <a:stretch>
                  <a:fillRect l="-858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448DB650-0C8B-48E1-89C0-83F32BC4404A}"/>
              </a:ext>
            </a:extLst>
          </p:cNvPr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767408" y="1556792"/>
            <a:ext cx="8388350" cy="504031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cs typeface="Times New Roman" panose="02020603050405020304" pitchFamily="18" charset="0"/>
              </a:rPr>
              <a:t>关于单侧备择假设的检验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pic>
        <p:nvPicPr>
          <p:cNvPr id="21507" name="图片 1">
            <a:extLst>
              <a:ext uri="{FF2B5EF4-FFF2-40B4-BE49-F238E27FC236}">
                <a16:creationId xmlns:a16="http://schemas.microsoft.com/office/drawing/2014/main" id="{0EBE3550-9619-4D53-A2A1-FB1988820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10" y="1988840"/>
            <a:ext cx="9990980" cy="463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1">
            <a:extLst>
              <a:ext uri="{FF2B5EF4-FFF2-40B4-BE49-F238E27FC236}">
                <a16:creationId xmlns:a16="http://schemas.microsoft.com/office/drawing/2014/main" id="{1FA32EBB-CC7E-458D-B974-33095708C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39" y="1268760"/>
            <a:ext cx="10145607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2">
            <a:extLst>
              <a:ext uri="{FF2B5EF4-FFF2-40B4-BE49-F238E27FC236}">
                <a16:creationId xmlns:a16="http://schemas.microsoft.com/office/drawing/2014/main" id="{0A407053-72F4-413F-AE5C-5A74E7EB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149080"/>
            <a:ext cx="1013121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">
            <a:extLst>
              <a:ext uri="{FF2B5EF4-FFF2-40B4-BE49-F238E27FC236}">
                <a16:creationId xmlns:a16="http://schemas.microsoft.com/office/drawing/2014/main" id="{DCB85781-C2E0-4E4C-BD8A-0117A38A0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2"/>
            <a:ext cx="8297269" cy="547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2C327782-8070-4994-B171-1FBA35B78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196752"/>
            <a:ext cx="9174308" cy="391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2">
            <a:extLst>
              <a:ext uri="{FF2B5EF4-FFF2-40B4-BE49-F238E27FC236}">
                <a16:creationId xmlns:a16="http://schemas.microsoft.com/office/drawing/2014/main" id="{7BCC135F-6EFC-4DA9-BE44-B5A8C296C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3" y="5085184"/>
            <a:ext cx="9181437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内容占位符 2">
            <a:extLst>
              <a:ext uri="{FF2B5EF4-FFF2-40B4-BE49-F238E27FC236}">
                <a16:creationId xmlns:a16="http://schemas.microsoft.com/office/drawing/2014/main" id="{FDA3CF9A-997E-4EBD-812C-98D4FEAD8D4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911424" y="1502918"/>
            <a:ext cx="7412037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注意：</a:t>
            </a:r>
          </a:p>
        </p:txBody>
      </p:sp>
      <p:pic>
        <p:nvPicPr>
          <p:cNvPr id="26627" name="图片 1">
            <a:extLst>
              <a:ext uri="{FF2B5EF4-FFF2-40B4-BE49-F238E27FC236}">
                <a16:creationId xmlns:a16="http://schemas.microsoft.com/office/drawing/2014/main" id="{C1756585-3527-43EC-AE33-6F4C77DD3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6" y="2132856"/>
            <a:ext cx="1080014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>
            <a:extLst>
              <a:ext uri="{FF2B5EF4-FFF2-40B4-BE49-F238E27FC236}">
                <a16:creationId xmlns:a16="http://schemas.microsoft.com/office/drawing/2014/main" id="{414FFF90-D90A-47F1-9EA2-B47FCBA66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1" y="1341438"/>
            <a:ext cx="6157913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BE9F3A74-96E2-4695-BDB1-4E4AEE0C623F}"/>
              </a:ext>
            </a:extLst>
          </p:cNvPr>
          <p:cNvSpPr>
            <a:spLocks noGrp="1" noRot="1" noChangeArrowheads="1"/>
          </p:cNvSpPr>
          <p:nvPr/>
        </p:nvSpPr>
        <p:spPr bwMode="auto">
          <a:xfrm>
            <a:off x="767408" y="1341438"/>
            <a:ext cx="9360842" cy="50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Tx/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cs typeface="Times New Roman" panose="02020603050405020304" pitchFamily="18" charset="0"/>
              </a:rPr>
              <a:t>关于双侧备择假设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pic>
        <p:nvPicPr>
          <p:cNvPr id="28675" name="图片 1">
            <a:extLst>
              <a:ext uri="{FF2B5EF4-FFF2-40B4-BE49-F238E27FC236}">
                <a16:creationId xmlns:a16="http://schemas.microsoft.com/office/drawing/2014/main" id="{BB426695-E81F-4645-822D-41F7F9F8D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50" y="1772816"/>
            <a:ext cx="9721080" cy="502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">
            <a:extLst>
              <a:ext uri="{FF2B5EF4-FFF2-40B4-BE49-F238E27FC236}">
                <a16:creationId xmlns:a16="http://schemas.microsoft.com/office/drawing/2014/main" id="{504BE769-6669-4B25-9818-7C9E0383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484313"/>
            <a:ext cx="67214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2B4A1021-2B46-471C-9EEA-590756E4491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43472" y="2133601"/>
            <a:ext cx="9937104" cy="39925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这一章是针对总体回归模型参数进行假设检验的。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在总体误差服从正态分布新增假设下，从求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估计量的分布开始入手。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4.2</a:t>
            </a:r>
            <a:r>
              <a:rPr lang="zh-CN" altLang="en-US" sz="2400" dirty="0">
                <a:cs typeface="Times New Roman" panose="02020603050405020304" pitchFamily="18" charset="0"/>
              </a:rPr>
              <a:t>节和</a:t>
            </a:r>
            <a:r>
              <a:rPr lang="en-US" altLang="zh-CN" sz="2400" dirty="0">
                <a:cs typeface="Times New Roman" panose="02020603050405020304" pitchFamily="18" charset="0"/>
              </a:rPr>
              <a:t>4.3</a:t>
            </a:r>
            <a:r>
              <a:rPr lang="zh-CN" altLang="en-US" sz="2400" dirty="0">
                <a:cs typeface="Times New Roman" panose="02020603050405020304" pitchFamily="18" charset="0"/>
              </a:rPr>
              <a:t>节讨论关于单个参数的假设检验；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4.4</a:t>
            </a:r>
            <a:r>
              <a:rPr lang="zh-CN" altLang="en-US" sz="2400" dirty="0">
                <a:cs typeface="Times New Roman" panose="02020603050405020304" pitchFamily="18" charset="0"/>
              </a:rPr>
              <a:t>节讨论如何检验涉及多个参数的假设；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4.5</a:t>
            </a:r>
            <a:r>
              <a:rPr lang="zh-CN" altLang="en-US" sz="2400" dirty="0">
                <a:cs typeface="Times New Roman" panose="02020603050405020304" pitchFamily="18" charset="0"/>
              </a:rPr>
              <a:t>节对多重约束进行检验，并强调在模型中自变量如何取舍的问题。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1">
            <a:extLst>
              <a:ext uri="{FF2B5EF4-FFF2-40B4-BE49-F238E27FC236}">
                <a16:creationId xmlns:a16="http://schemas.microsoft.com/office/drawing/2014/main" id="{D5E9F396-B1DA-417E-ACB9-64AACBAE5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0" y="1340768"/>
            <a:ext cx="10823199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>
            <a:extLst>
              <a:ext uri="{FF2B5EF4-FFF2-40B4-BE49-F238E27FC236}">
                <a16:creationId xmlns:a16="http://schemas.microsoft.com/office/drawing/2014/main" id="{01C88F81-E61B-479C-B38C-3560512DC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556792"/>
            <a:ext cx="1144927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内容占位符 2">
            <a:extLst>
              <a:ext uri="{FF2B5EF4-FFF2-40B4-BE49-F238E27FC236}">
                <a16:creationId xmlns:a16="http://schemas.microsoft.com/office/drawing/2014/main" id="{0972A55A-CA80-4A20-8B59-A4555D6F256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417639"/>
            <a:ext cx="9130208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4. </a:t>
            </a:r>
            <a:r>
              <a:rPr lang="zh-CN" altLang="en-US" sz="2800" b="1" dirty="0">
                <a:cs typeface="Times New Roman" panose="02020603050405020304" pitchFamily="18" charset="0"/>
              </a:rPr>
              <a:t>关于</a:t>
            </a:r>
            <a:r>
              <a:rPr lang="el-GR" altLang="zh-CN" sz="2800" dirty="0">
                <a:cs typeface="Times New Roman" panose="02020603050405020304" pitchFamily="18" charset="0"/>
              </a:rPr>
              <a:t>β</a:t>
            </a:r>
            <a:r>
              <a:rPr lang="en-US" altLang="zh-CN" sz="2800" baseline="-25000" dirty="0">
                <a:cs typeface="Times New Roman" panose="02020603050405020304" pitchFamily="18" charset="0"/>
              </a:rPr>
              <a:t>j</a:t>
            </a:r>
            <a:r>
              <a:rPr lang="zh-CN" altLang="en-US" sz="2800" b="1" dirty="0">
                <a:cs typeface="Times New Roman" panose="02020603050405020304" pitchFamily="18" charset="0"/>
              </a:rPr>
              <a:t>其他检验假设</a:t>
            </a:r>
            <a:endParaRPr lang="zh-CN" altLang="en-US" sz="2800" dirty="0"/>
          </a:p>
        </p:txBody>
      </p:sp>
      <p:pic>
        <p:nvPicPr>
          <p:cNvPr id="33795" name="图片 3">
            <a:extLst>
              <a:ext uri="{FF2B5EF4-FFF2-40B4-BE49-F238E27FC236}">
                <a16:creationId xmlns:a16="http://schemas.microsoft.com/office/drawing/2014/main" id="{0AD9E021-D4E2-4BB2-B3C0-33E0CBE62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9" y="1844824"/>
            <a:ext cx="9704371" cy="428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图片 4">
            <a:extLst>
              <a:ext uri="{FF2B5EF4-FFF2-40B4-BE49-F238E27FC236}">
                <a16:creationId xmlns:a16="http://schemas.microsoft.com/office/drawing/2014/main" id="{FA487623-A931-4A62-9908-A071D45A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79"/>
          <a:stretch/>
        </p:blipFill>
        <p:spPr bwMode="auto">
          <a:xfrm>
            <a:off x="1129848" y="6112269"/>
            <a:ext cx="9282029" cy="39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">
            <a:extLst>
              <a:ext uri="{FF2B5EF4-FFF2-40B4-BE49-F238E27FC236}">
                <a16:creationId xmlns:a16="http://schemas.microsoft.com/office/drawing/2014/main" id="{FD62DC51-E511-48A4-8036-71D13FEB1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1229655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3">
            <a:extLst>
              <a:ext uri="{FF2B5EF4-FFF2-40B4-BE49-F238E27FC236}">
                <a16:creationId xmlns:a16="http://schemas.microsoft.com/office/drawing/2014/main" id="{1F37333D-7DE7-4B59-BEE9-1677A535A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196752"/>
            <a:ext cx="8352928" cy="549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>
            <a:extLst>
              <a:ext uri="{FF2B5EF4-FFF2-40B4-BE49-F238E27FC236}">
                <a16:creationId xmlns:a16="http://schemas.microsoft.com/office/drawing/2014/main" id="{DE23D50D-D683-45A7-BAA6-D7B9667B170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417639"/>
            <a:ext cx="10945216" cy="498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cs typeface="Times New Roman" panose="02020603050405020304" pitchFamily="18" charset="0"/>
              </a:rPr>
              <a:t>关于计算 </a:t>
            </a:r>
            <a:r>
              <a:rPr lang="en-US" altLang="zh-CN" sz="2400" b="1" dirty="0">
                <a:cs typeface="Times New Roman" panose="02020603050405020304" pitchFamily="18" charset="0"/>
              </a:rPr>
              <a:t>t </a:t>
            </a:r>
            <a:r>
              <a:rPr lang="zh-CN" altLang="en-US" sz="2400" b="1" dirty="0">
                <a:cs typeface="Times New Roman" panose="02020603050405020304" pitchFamily="18" charset="0"/>
              </a:rPr>
              <a:t>检验的 </a:t>
            </a:r>
            <a:r>
              <a:rPr lang="en-US" altLang="zh-CN" sz="2400" b="1" dirty="0">
                <a:cs typeface="Times New Roman" panose="02020603050405020304" pitchFamily="18" charset="0"/>
              </a:rPr>
              <a:t>p </a:t>
            </a:r>
            <a:r>
              <a:rPr lang="zh-CN" altLang="en-US" sz="2400" b="1" dirty="0">
                <a:cs typeface="Times New Roman" panose="02020603050405020304" pitchFamily="18" charset="0"/>
              </a:rPr>
              <a:t>值</a:t>
            </a:r>
            <a:endParaRPr lang="zh-CN" altLang="en-US" sz="2400" b="1" dirty="0"/>
          </a:p>
        </p:txBody>
      </p:sp>
      <p:pic>
        <p:nvPicPr>
          <p:cNvPr id="36867" name="图片 1">
            <a:extLst>
              <a:ext uri="{FF2B5EF4-FFF2-40B4-BE49-F238E27FC236}">
                <a16:creationId xmlns:a16="http://schemas.microsoft.com/office/drawing/2014/main" id="{6B2BE5D2-DAA1-4CF9-8546-BE18114CF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930816"/>
            <a:ext cx="10382314" cy="358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2">
            <a:extLst>
              <a:ext uri="{FF2B5EF4-FFF2-40B4-BE49-F238E27FC236}">
                <a16:creationId xmlns:a16="http://schemas.microsoft.com/office/drawing/2014/main" id="{0F78BF52-9829-43EF-82BD-8B9BED1A5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5538911"/>
            <a:ext cx="10267692" cy="770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>
            <a:extLst>
              <a:ext uri="{FF2B5EF4-FFF2-40B4-BE49-F238E27FC236}">
                <a16:creationId xmlns:a16="http://schemas.microsoft.com/office/drawing/2014/main" id="{2CF3BFE6-3193-4D22-8674-9B410FDC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96752"/>
            <a:ext cx="8351008" cy="563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>
            <a:extLst>
              <a:ext uri="{FF2B5EF4-FFF2-40B4-BE49-F238E27FC236}">
                <a16:creationId xmlns:a16="http://schemas.microsoft.com/office/drawing/2014/main" id="{74321EA0-404A-475E-8B5B-52194F83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412776"/>
            <a:ext cx="11087136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B7DBB312-9DF0-4C92-B245-81AAFF296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6" y="1343366"/>
            <a:ext cx="9505057" cy="1653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2">
            <a:extLst>
              <a:ext uri="{FF2B5EF4-FFF2-40B4-BE49-F238E27FC236}">
                <a16:creationId xmlns:a16="http://schemas.microsoft.com/office/drawing/2014/main" id="{1CEFB8BF-1D18-490B-AD3A-5BAF2664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3" y="2996952"/>
            <a:ext cx="9577065" cy="363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内容占位符 2">
            <a:extLst>
              <a:ext uri="{FF2B5EF4-FFF2-40B4-BE49-F238E27FC236}">
                <a16:creationId xmlns:a16="http://schemas.microsoft.com/office/drawing/2014/main" id="{C20A20EE-4784-4142-AC13-3559CFDB921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196752"/>
            <a:ext cx="10153128" cy="648072"/>
          </a:xfrm>
        </p:spPr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思考题</a:t>
            </a:r>
          </a:p>
        </p:txBody>
      </p:sp>
      <p:pic>
        <p:nvPicPr>
          <p:cNvPr id="40963" name="内容占位符 1">
            <a:extLst>
              <a:ext uri="{FF2B5EF4-FFF2-40B4-BE49-F238E27FC236}">
                <a16:creationId xmlns:a16="http://schemas.microsoft.com/office/drawing/2014/main" id="{170F062A-524B-4E6B-B129-4BA380BD9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88840"/>
            <a:ext cx="1022121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>
            <a:extLst>
              <a:ext uri="{FF2B5EF4-FFF2-40B4-BE49-F238E27FC236}">
                <a16:creationId xmlns:a16="http://schemas.microsoft.com/office/drawing/2014/main" id="{254DEA8D-023C-473E-90B6-8DA8115810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1" y="1196976"/>
            <a:ext cx="9939264" cy="576263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一、</a:t>
            </a:r>
            <a:r>
              <a:rPr lang="en-US" altLang="zh-CN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 OLS</a:t>
            </a:r>
            <a:r>
              <a:rPr lang="zh-CN" altLang="en-US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估计量的抽样分布</a:t>
            </a:r>
            <a:endParaRPr lang="en-US" altLang="zh-CN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95" name="内容占位符 2">
                <a:extLst>
                  <a:ext uri="{FF2B5EF4-FFF2-40B4-BE49-F238E27FC236}">
                    <a16:creationId xmlns:a16="http://schemas.microsoft.com/office/drawing/2014/main" id="{826B008D-8F05-448F-A389-1E7EC18975F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67408" y="1916113"/>
                <a:ext cx="10873207" cy="4525962"/>
              </a:xfrm>
            </p:spPr>
            <p:txBody>
              <a:bodyPr/>
              <a:lstStyle/>
              <a:p>
                <a:pPr marL="0" indent="5381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目前为止，我们已建立一系列假设，在这些假设下 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估计量是无偏的，还介绍了遗漏变量所导致的偏误。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3.4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节在高斯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马尔科夫假设下得到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估计量的方差 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3.5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节证明，在所有线性无偏估计量中，这个方差是最小的。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381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在高斯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马尔科夫假设下，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的分布实际上仍有可能具有任何形式，当我们以样本自变量的值为条件时，显然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估计两的抽样分布取决于其背后的误差分布。为了使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的抽样分布易于处理，我们假定总体中不可观测的误差是正态分布的，称之为正态性假定（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normality assumption)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endParaRPr lang="zh-CN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8195" name="内容占位符 2">
                <a:extLst>
                  <a:ext uri="{FF2B5EF4-FFF2-40B4-BE49-F238E27FC236}">
                    <a16:creationId xmlns:a16="http://schemas.microsoft.com/office/drawing/2014/main" id="{826B008D-8F05-448F-A389-1E7EC1897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7408" y="1916113"/>
                <a:ext cx="10873207" cy="4525962"/>
              </a:xfrm>
              <a:blipFill>
                <a:blip r:embed="rId2"/>
                <a:stretch>
                  <a:fillRect l="-617" t="-673" r="-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1">
            <a:extLst>
              <a:ext uri="{FF2B5EF4-FFF2-40B4-BE49-F238E27FC236}">
                <a16:creationId xmlns:a16="http://schemas.microsoft.com/office/drawing/2014/main" id="{AD78532E-6AE3-410E-B04C-3DFA313F5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35"/>
          <a:stretch/>
        </p:blipFill>
        <p:spPr bwMode="auto">
          <a:xfrm>
            <a:off x="673182" y="4509120"/>
            <a:ext cx="11061658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4FA65CE1-C997-4080-BC08-52EBA8FF284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417639"/>
            <a:ext cx="9432850" cy="4984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6. </a:t>
            </a:r>
            <a:r>
              <a:rPr lang="zh-CN" altLang="en-US" sz="2400" b="1" dirty="0">
                <a:cs typeface="Times New Roman" panose="02020603050405020304" pitchFamily="18" charset="0"/>
              </a:rPr>
              <a:t>对经典假设检验用语的提醒</a:t>
            </a:r>
          </a:p>
        </p:txBody>
      </p:sp>
      <p:pic>
        <p:nvPicPr>
          <p:cNvPr id="41987" name="图片 3">
            <a:extLst>
              <a:ext uri="{FF2B5EF4-FFF2-40B4-BE49-F238E27FC236}">
                <a16:creationId xmlns:a16="http://schemas.microsoft.com/office/drawing/2014/main" id="{96A51D74-1FEF-4A7F-A02D-CDABC76CA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19" y="1988840"/>
            <a:ext cx="11441162" cy="295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BB4F0DD2-FBFA-48B0-8395-51B11037B57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417639"/>
            <a:ext cx="9504858" cy="4984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7. </a:t>
            </a:r>
            <a:r>
              <a:rPr lang="zh-CN" altLang="en-US" sz="2400" b="1" dirty="0"/>
              <a:t>经济或实际显著性与统计显著性</a:t>
            </a:r>
          </a:p>
        </p:txBody>
      </p:sp>
      <p:pic>
        <p:nvPicPr>
          <p:cNvPr id="43011" name="图片 1">
            <a:extLst>
              <a:ext uri="{FF2B5EF4-FFF2-40B4-BE49-F238E27FC236}">
                <a16:creationId xmlns:a16="http://schemas.microsoft.com/office/drawing/2014/main" id="{44625DDA-B668-4630-B658-17FBF7D2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988480"/>
            <a:ext cx="11410232" cy="28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图片 1">
            <a:extLst>
              <a:ext uri="{FF2B5EF4-FFF2-40B4-BE49-F238E27FC236}">
                <a16:creationId xmlns:a16="http://schemas.microsoft.com/office/drawing/2014/main" id="{C5B61E5D-405C-456F-A34D-9361628A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268760"/>
            <a:ext cx="1112898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图片 1">
            <a:extLst>
              <a:ext uri="{FF2B5EF4-FFF2-40B4-BE49-F238E27FC236}">
                <a16:creationId xmlns:a16="http://schemas.microsoft.com/office/drawing/2014/main" id="{E7D48E13-414A-4199-8F58-BDBC8CA1F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12776"/>
            <a:ext cx="10894122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>
            <a:extLst>
              <a:ext uri="{FF2B5EF4-FFF2-40B4-BE49-F238E27FC236}">
                <a16:creationId xmlns:a16="http://schemas.microsoft.com/office/drawing/2014/main" id="{26DD4877-BEE5-4FF3-8705-C5E634C521B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135063"/>
            <a:ext cx="9972600" cy="709612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三、置信区间</a:t>
            </a:r>
            <a:endParaRPr lang="zh-CN" altLang="en-US" sz="36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EF3B14FF-D2E0-4E86-A43E-2239E06CAC0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9" y="1773238"/>
            <a:ext cx="9016356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、置信区间的范围</a:t>
            </a:r>
          </a:p>
        </p:txBody>
      </p:sp>
      <p:pic>
        <p:nvPicPr>
          <p:cNvPr id="46084" name="图片 1">
            <a:extLst>
              <a:ext uri="{FF2B5EF4-FFF2-40B4-BE49-F238E27FC236}">
                <a16:creationId xmlns:a16="http://schemas.microsoft.com/office/drawing/2014/main" id="{DA3428ED-A631-424A-B224-511D27645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5" y="2348880"/>
            <a:ext cx="986277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图片 2">
            <a:extLst>
              <a:ext uri="{FF2B5EF4-FFF2-40B4-BE49-F238E27FC236}">
                <a16:creationId xmlns:a16="http://schemas.microsoft.com/office/drawing/2014/main" id="{BFF80B71-829D-489E-A9A6-BC291745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5" y="5517232"/>
            <a:ext cx="9649072" cy="72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>
            <a:extLst>
              <a:ext uri="{FF2B5EF4-FFF2-40B4-BE49-F238E27FC236}">
                <a16:creationId xmlns:a16="http://schemas.microsoft.com/office/drawing/2014/main" id="{AF4BA6EA-4EB9-4735-9D8E-545203CBA7A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267991"/>
            <a:ext cx="9515400" cy="504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cs typeface="Times New Roman" panose="02020603050405020304" pitchFamily="18" charset="0"/>
              </a:rPr>
              <a:t>、置信区间的计算</a:t>
            </a:r>
          </a:p>
        </p:txBody>
      </p:sp>
      <p:pic>
        <p:nvPicPr>
          <p:cNvPr id="47107" name="图片 1">
            <a:extLst>
              <a:ext uri="{FF2B5EF4-FFF2-40B4-BE49-F238E27FC236}">
                <a16:creationId xmlns:a16="http://schemas.microsoft.com/office/drawing/2014/main" id="{BF01A096-03D9-4A4D-8734-DE10E0D99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772816"/>
            <a:ext cx="9083352" cy="5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图片 1">
            <a:extLst>
              <a:ext uri="{FF2B5EF4-FFF2-40B4-BE49-F238E27FC236}">
                <a16:creationId xmlns:a16="http://schemas.microsoft.com/office/drawing/2014/main" id="{AA68F5B6-85AA-491C-B83E-305240B9D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54" y="1121060"/>
            <a:ext cx="9568725" cy="438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图片 2">
            <a:extLst>
              <a:ext uri="{FF2B5EF4-FFF2-40B4-BE49-F238E27FC236}">
                <a16:creationId xmlns:a16="http://schemas.microsoft.com/office/drawing/2014/main" id="{D10517E2-7D4E-4C4F-AAE0-0AE1632E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5505753"/>
            <a:ext cx="9632178" cy="9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DC1C09EB-0F20-4D15-ABD2-9BA1488F907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9416" y="1722438"/>
            <a:ext cx="10153128" cy="4641850"/>
          </a:xfrm>
        </p:spPr>
        <p:txBody>
          <a:bodyPr/>
          <a:lstStyle/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实际上，只要</a:t>
            </a:r>
            <a:r>
              <a:rPr lang="en-US" altLang="zh-CN" sz="2400" dirty="0"/>
              <a:t>OLS</a:t>
            </a:r>
            <a:r>
              <a:rPr lang="zh-CN" altLang="en-US" sz="2400" dirty="0"/>
              <a:t>的基本假设得到满足，置信区间的可靠性将会非常好！</a:t>
            </a:r>
          </a:p>
        </p:txBody>
      </p:sp>
      <p:pic>
        <p:nvPicPr>
          <p:cNvPr id="49155" name="图片 1">
            <a:extLst>
              <a:ext uri="{FF2B5EF4-FFF2-40B4-BE49-F238E27FC236}">
                <a16:creationId xmlns:a16="http://schemas.microsoft.com/office/drawing/2014/main" id="{D335A029-5CF5-4378-A545-90B1CF0F8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7" y="1556792"/>
            <a:ext cx="1104744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1497AAAC-F589-4D7B-9917-EF512A0E3E7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206500"/>
            <a:ext cx="9972600" cy="566738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四、关于参数线性组合的假设检验</a:t>
            </a:r>
            <a:endParaRPr lang="zh-CN" altLang="en-US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0179" name="内容占位符 2">
            <a:extLst>
              <a:ext uri="{FF2B5EF4-FFF2-40B4-BE49-F238E27FC236}">
                <a16:creationId xmlns:a16="http://schemas.microsoft.com/office/drawing/2014/main" id="{EA7EE780-6E37-4BD3-A07E-5540447289C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765300"/>
            <a:ext cx="8636943" cy="4397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、关于参数线性组合的例子</a:t>
            </a:r>
          </a:p>
        </p:txBody>
      </p:sp>
      <p:pic>
        <p:nvPicPr>
          <p:cNvPr id="50180" name="图片 1">
            <a:extLst>
              <a:ext uri="{FF2B5EF4-FFF2-40B4-BE49-F238E27FC236}">
                <a16:creationId xmlns:a16="http://schemas.microsoft.com/office/drawing/2014/main" id="{B62D8626-4362-407B-890A-C65BB7BA7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225892"/>
            <a:ext cx="8496944" cy="436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">
            <a:extLst>
              <a:ext uri="{FF2B5EF4-FFF2-40B4-BE49-F238E27FC236}">
                <a16:creationId xmlns:a16="http://schemas.microsoft.com/office/drawing/2014/main" id="{AA0DF51B-B3A3-4948-9D46-686A02D3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420059"/>
            <a:ext cx="1063195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图片 2">
            <a:extLst>
              <a:ext uri="{FF2B5EF4-FFF2-40B4-BE49-F238E27FC236}">
                <a16:creationId xmlns:a16="http://schemas.microsoft.com/office/drawing/2014/main" id="{D7054DCA-5899-4468-83BE-F0D87DA3B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0" y="3212976"/>
            <a:ext cx="10616759" cy="214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81A4C0E-FE74-4EEB-A258-93BB2B20F494}"/>
              </a:ext>
            </a:extLst>
          </p:cNvPr>
          <p:cNvSpPr txBox="1"/>
          <p:nvPr/>
        </p:nvSpPr>
        <p:spPr>
          <a:xfrm>
            <a:off x="983432" y="1859340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5475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MLR.6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是一个比以往所有假设都更强的假设，如果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MLR.6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满足，则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MLR.4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MLR.5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必定满足。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625475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就截面回归中的应用而言，以上六个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MLR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假定被称为经典线性模型假定（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classical linear model assumptions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）或古典假设。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indent="625475"/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CLM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包含所有高斯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马尔科夫假设和误差正态分布假设。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1">
            <a:extLst>
              <a:ext uri="{FF2B5EF4-FFF2-40B4-BE49-F238E27FC236}">
                <a16:creationId xmlns:a16="http://schemas.microsoft.com/office/drawing/2014/main" id="{71C26E46-1685-4570-9FAB-64A57FD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1556792"/>
            <a:ext cx="1087400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1">
            <a:extLst>
              <a:ext uri="{FF2B5EF4-FFF2-40B4-BE49-F238E27FC236}">
                <a16:creationId xmlns:a16="http://schemas.microsoft.com/office/drawing/2014/main" id="{5B1ABFCD-888F-4953-A61C-24031FDA6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12776"/>
            <a:ext cx="1072536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内容占位符 2">
            <a:extLst>
              <a:ext uri="{FF2B5EF4-FFF2-40B4-BE49-F238E27FC236}">
                <a16:creationId xmlns:a16="http://schemas.microsoft.com/office/drawing/2014/main" id="{B7856969-6320-4987-83B3-49EC33270AE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125539"/>
            <a:ext cx="8986193" cy="5746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2. </a:t>
            </a:r>
            <a:r>
              <a:rPr lang="zh-CN" altLang="en-US" sz="2800" b="1" dirty="0">
                <a:cs typeface="Times New Roman" panose="02020603050405020304" pitchFamily="18" charset="0"/>
              </a:rPr>
              <a:t>计量经济学软件包有参数线性组合的检验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4275" name="图片 1">
            <a:extLst>
              <a:ext uri="{FF2B5EF4-FFF2-40B4-BE49-F238E27FC236}">
                <a16:creationId xmlns:a16="http://schemas.microsoft.com/office/drawing/2014/main" id="{95E16FA6-A83E-4CA2-A69A-3126BBB3E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" y="1748598"/>
            <a:ext cx="10614655" cy="470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图片 2">
            <a:extLst>
              <a:ext uri="{FF2B5EF4-FFF2-40B4-BE49-F238E27FC236}">
                <a16:creationId xmlns:a16="http://schemas.microsoft.com/office/drawing/2014/main" id="{8E4146A1-6756-46F3-8523-A894A3CC3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5" y="1412776"/>
            <a:ext cx="1061246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85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1">
            <a:extLst>
              <a:ext uri="{FF2B5EF4-FFF2-40B4-BE49-F238E27FC236}">
                <a16:creationId xmlns:a16="http://schemas.microsoft.com/office/drawing/2014/main" id="{3A38A91B-7D42-431F-B096-0EEADCB66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12776"/>
            <a:ext cx="1117002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5973C8AE-BA5F-4C10-908E-C21A94A453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206501"/>
            <a:ext cx="8857158" cy="709613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五、多个线性约束的检验：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检验</a:t>
            </a:r>
            <a:endParaRPr lang="zh-CN" altLang="en-US" sz="32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6323" name="内容占位符 2">
            <a:extLst>
              <a:ext uri="{FF2B5EF4-FFF2-40B4-BE49-F238E27FC236}">
                <a16:creationId xmlns:a16="http://schemas.microsoft.com/office/drawing/2014/main" id="{94028548-D7CB-49E2-AEA8-6B69FAC8E25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2492375"/>
            <a:ext cx="10729192" cy="2808288"/>
          </a:xfrm>
        </p:spPr>
        <p:txBody>
          <a:bodyPr/>
          <a:lstStyle/>
          <a:p>
            <a:r>
              <a:rPr lang="zh-CN" altLang="en-US" sz="2400" dirty="0">
                <a:cs typeface="Times New Roman" panose="02020603050405020304" pitchFamily="18" charset="0"/>
              </a:rPr>
              <a:t>与任意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系数相联系的 </a:t>
            </a:r>
            <a:r>
              <a:rPr lang="en-US" altLang="zh-CN" sz="2400" dirty="0">
                <a:cs typeface="Times New Roman" panose="02020603050405020304" pitchFamily="18" charset="0"/>
              </a:rPr>
              <a:t>t </a:t>
            </a:r>
            <a:r>
              <a:rPr lang="zh-CN" altLang="en-US" sz="2400" dirty="0">
                <a:cs typeface="Times New Roman" panose="02020603050405020304" pitchFamily="18" charset="0"/>
              </a:rPr>
              <a:t>统计量，都可以用来检验总体中对应未知参数是否等于某个给定常数</a:t>
            </a:r>
            <a:r>
              <a:rPr lang="en-US" altLang="zh-CN" sz="2400" dirty="0"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cs typeface="Times New Roman" panose="02020603050405020304" pitchFamily="18" charset="0"/>
              </a:rPr>
              <a:t>通常不总是零。前一节说明如何利用变量代换，借助于重新整理方程进行回归， 得以检验关于 </a:t>
            </a:r>
            <a:r>
              <a:rPr lang="en-US" altLang="zh-CN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j </a:t>
            </a:r>
            <a:r>
              <a:rPr lang="zh-CN" altLang="en-US" sz="2400" dirty="0">
                <a:cs typeface="Times New Roman" panose="02020603050405020304" pitchFamily="18" charset="0"/>
              </a:rPr>
              <a:t>的线性组合。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zh-CN" altLang="en-US" sz="2400" dirty="0">
                <a:cs typeface="Times New Roman" panose="02020603050405020304" pitchFamily="18" charset="0"/>
              </a:rPr>
              <a:t>通常情况下，想检验关于基本参数</a:t>
            </a:r>
            <a:r>
              <a:rPr lang="en-US" altLang="zh-CN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cs typeface="Times New Roman" panose="02020603050405020304" pitchFamily="18" charset="0"/>
              </a:rPr>
              <a:t>,β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cs typeface="Times New Roman" panose="02020603050405020304" pitchFamily="18" charset="0"/>
              </a:rPr>
              <a:t>,… ,</a:t>
            </a:r>
            <a:r>
              <a:rPr lang="zh-CN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cs typeface="Times New Roman" panose="02020603050405020304" pitchFamily="18" charset="0"/>
              </a:rPr>
              <a:t>的多重假设。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zh-CN" altLang="en-US" sz="2400" dirty="0">
                <a:cs typeface="Times New Roman" panose="02020603050405020304" pitchFamily="18" charset="0"/>
              </a:rPr>
              <a:t>首先从检验一组自变量是否对因量都没有影响这个首要问题开始。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内容占位符 2">
            <a:extLst>
              <a:ext uri="{FF2B5EF4-FFF2-40B4-BE49-F238E27FC236}">
                <a16:creationId xmlns:a16="http://schemas.microsoft.com/office/drawing/2014/main" id="{12EDCC9D-A6FE-4F4A-A941-865BB536F71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340768"/>
            <a:ext cx="9413230" cy="5461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cs typeface="Times New Roman" panose="02020603050405020304" pitchFamily="18" charset="0"/>
              </a:rPr>
              <a:t>、对排除性约的检验</a:t>
            </a:r>
            <a:endParaRPr lang="en-US" altLang="zh-CN" sz="2800" b="1" dirty="0">
              <a:cs typeface="Times New Roman" panose="02020603050405020304" pitchFamily="18" charset="0"/>
            </a:endParaRPr>
          </a:p>
        </p:txBody>
      </p:sp>
      <p:pic>
        <p:nvPicPr>
          <p:cNvPr id="57347" name="图片 3">
            <a:extLst>
              <a:ext uri="{FF2B5EF4-FFF2-40B4-BE49-F238E27FC236}">
                <a16:creationId xmlns:a16="http://schemas.microsoft.com/office/drawing/2014/main" id="{DC63231F-A595-462D-B9A7-AFE49010D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886868"/>
            <a:ext cx="10483878" cy="327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图片 4">
            <a:extLst>
              <a:ext uri="{FF2B5EF4-FFF2-40B4-BE49-F238E27FC236}">
                <a16:creationId xmlns:a16="http://schemas.microsoft.com/office/drawing/2014/main" id="{E15BD3F4-1D67-4993-8B5E-3BC0BD004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5157192"/>
            <a:ext cx="10297144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">
            <a:extLst>
              <a:ext uri="{FF2B5EF4-FFF2-40B4-BE49-F238E27FC236}">
                <a16:creationId xmlns:a16="http://schemas.microsoft.com/office/drawing/2014/main" id="{307FB90F-7116-4806-A4D9-CA94E880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04" y="1412776"/>
            <a:ext cx="10729192" cy="517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1">
            <a:extLst>
              <a:ext uri="{FF2B5EF4-FFF2-40B4-BE49-F238E27FC236}">
                <a16:creationId xmlns:a16="http://schemas.microsoft.com/office/drawing/2014/main" id="{DCDB74F3-D96D-4D01-ADEA-CF2D3998C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4" y="1340768"/>
            <a:ext cx="10663712" cy="525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1">
            <a:extLst>
              <a:ext uri="{FF2B5EF4-FFF2-40B4-BE49-F238E27FC236}">
                <a16:creationId xmlns:a16="http://schemas.microsoft.com/office/drawing/2014/main" id="{93A1D87D-FD45-4701-B84E-5055C2CC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196752"/>
            <a:ext cx="8280919" cy="117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图片 2">
            <a:extLst>
              <a:ext uri="{FF2B5EF4-FFF2-40B4-BE49-F238E27FC236}">
                <a16:creationId xmlns:a16="http://schemas.microsoft.com/office/drawing/2014/main" id="{3215072B-48AC-49AC-B0A2-34C27BEDD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346854"/>
            <a:ext cx="8208912" cy="428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E18A6-295F-4100-A3CC-1C8A997013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392" y="1412876"/>
            <a:ext cx="9625509" cy="5762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b="1" dirty="0"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cs typeface="Times New Roman" panose="02020603050405020304" pitchFamily="18" charset="0"/>
              </a:rPr>
              <a:t>1. OLS</a:t>
            </a:r>
            <a:r>
              <a:rPr lang="zh-CN" altLang="en-US" sz="2800" b="1" dirty="0">
                <a:cs typeface="Times New Roman" panose="02020603050405020304" pitchFamily="18" charset="0"/>
              </a:rPr>
              <a:t>估计量是最小方差无偏估计量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12291" name="图片 1">
            <a:extLst>
              <a:ext uri="{FF2B5EF4-FFF2-40B4-BE49-F238E27FC236}">
                <a16:creationId xmlns:a16="http://schemas.microsoft.com/office/drawing/2014/main" id="{42C865D7-A248-4D59-94C9-86810E1DA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060848"/>
            <a:ext cx="101531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3">
            <a:extLst>
              <a:ext uri="{FF2B5EF4-FFF2-40B4-BE49-F238E27FC236}">
                <a16:creationId xmlns:a16="http://schemas.microsoft.com/office/drawing/2014/main" id="{4FF0F8AA-008A-4E77-8AC5-10C36A51A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4502224"/>
            <a:ext cx="10009112" cy="178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内容占位符 2">
            <a:extLst>
              <a:ext uri="{FF2B5EF4-FFF2-40B4-BE49-F238E27FC236}">
                <a16:creationId xmlns:a16="http://schemas.microsoft.com/office/drawing/2014/main" id="{E87A28F4-1BA8-4B84-8816-F7F80888AC7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196752"/>
            <a:ext cx="9058201" cy="49919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2.F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统计量定义</a:t>
            </a:r>
          </a:p>
        </p:txBody>
      </p:sp>
      <p:pic>
        <p:nvPicPr>
          <p:cNvPr id="61443" name="图片 1">
            <a:extLst>
              <a:ext uri="{FF2B5EF4-FFF2-40B4-BE49-F238E27FC236}">
                <a16:creationId xmlns:a16="http://schemas.microsoft.com/office/drawing/2014/main" id="{64E43F0A-6B18-4C1F-AB6C-173162CC7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695945"/>
            <a:ext cx="8839521" cy="50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2">
            <a:extLst>
              <a:ext uri="{FF2B5EF4-FFF2-40B4-BE49-F238E27FC236}">
                <a16:creationId xmlns:a16="http://schemas.microsoft.com/office/drawing/2014/main" id="{8DB706A7-3EF9-4875-81A7-E36C42A24C8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196752"/>
            <a:ext cx="9058200" cy="5032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cs typeface="Times New Roman" panose="02020603050405020304" pitchFamily="18" charset="0"/>
              </a:rPr>
              <a:t>、关于</a:t>
            </a:r>
            <a:r>
              <a:rPr lang="en-US" altLang="zh-CN" sz="2400" b="1" dirty="0"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统计量的几点说明：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 F</a:t>
            </a:r>
            <a:r>
              <a:rPr lang="zh-CN" altLang="en-US" sz="2400" b="1" dirty="0"/>
              <a:t>统计量总是非负 </a:t>
            </a:r>
          </a:p>
        </p:txBody>
      </p:sp>
      <p:pic>
        <p:nvPicPr>
          <p:cNvPr id="62467" name="图片 3">
            <a:extLst>
              <a:ext uri="{FF2B5EF4-FFF2-40B4-BE49-F238E27FC236}">
                <a16:creationId xmlns:a16="http://schemas.microsoft.com/office/drawing/2014/main" id="{D5CEDF12-3B50-4013-86EC-83D145E6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60848"/>
            <a:ext cx="10067265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内容占位符 2">
            <a:extLst>
              <a:ext uri="{FF2B5EF4-FFF2-40B4-BE49-F238E27FC236}">
                <a16:creationId xmlns:a16="http://schemas.microsoft.com/office/drawing/2014/main" id="{96C4E246-10A7-4A98-ABA3-F0CC4FA6DD0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9416" y="1196752"/>
            <a:ext cx="7559675" cy="5760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cs typeface="Times New Roman" panose="02020603050405020304" pitchFamily="18" charset="0"/>
              </a:rPr>
              <a:t>关于</a:t>
            </a:r>
            <a:r>
              <a:rPr lang="en-US" altLang="zh-CN" sz="2400" b="1" dirty="0"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统计量的几点说明：</a:t>
            </a:r>
            <a:r>
              <a:rPr lang="zh-CN" altLang="en-US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zh-CN" altLang="en-US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400" b="1" dirty="0"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zh-CN" altLang="en-US" sz="2400" b="1" dirty="0"/>
              <a:t>统计量的临界值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3491" name="图片 3">
            <a:extLst>
              <a:ext uri="{FF2B5EF4-FFF2-40B4-BE49-F238E27FC236}">
                <a16:creationId xmlns:a16="http://schemas.microsoft.com/office/drawing/2014/main" id="{4B14067A-F4A5-4F78-AC11-469C6F294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628800"/>
            <a:ext cx="8352928" cy="512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内容占位符 2">
            <a:extLst>
              <a:ext uri="{FF2B5EF4-FFF2-40B4-BE49-F238E27FC236}">
                <a16:creationId xmlns:a16="http://schemas.microsoft.com/office/drawing/2014/main" id="{8D99A2F7-C0EA-4382-B2FF-7001D608815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268760"/>
            <a:ext cx="7412038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3. </a:t>
            </a:r>
            <a:r>
              <a:rPr lang="zh-CN" altLang="en-US" sz="2800" b="1" dirty="0">
                <a:cs typeface="Times New Roman" panose="02020603050405020304" pitchFamily="18" charset="0"/>
              </a:rPr>
              <a:t>关于</a:t>
            </a:r>
            <a:r>
              <a:rPr lang="en-US" altLang="zh-CN" sz="2800" b="1" dirty="0">
                <a:cs typeface="Times New Roman" panose="02020603050405020304" pitchFamily="18" charset="0"/>
              </a:rPr>
              <a:t>F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统计量的几点说明：</a:t>
            </a:r>
            <a:r>
              <a:rPr lang="zh-CN" altLang="en-US" sz="2800" b="1" dirty="0"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2800" b="1" dirty="0"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zh-CN" altLang="en-US" sz="2800" b="1" dirty="0"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zh-CN" altLang="en-US" sz="2800" b="1" dirty="0"/>
              <a:t>应用注意</a:t>
            </a:r>
          </a:p>
        </p:txBody>
      </p:sp>
      <p:pic>
        <p:nvPicPr>
          <p:cNvPr id="64515" name="图片 3">
            <a:extLst>
              <a:ext uri="{FF2B5EF4-FFF2-40B4-BE49-F238E27FC236}">
                <a16:creationId xmlns:a16="http://schemas.microsoft.com/office/drawing/2014/main" id="{2D49DF34-9F35-4EC3-B6F6-B92892399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772815"/>
            <a:ext cx="1072709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图片 4">
            <a:extLst>
              <a:ext uri="{FF2B5EF4-FFF2-40B4-BE49-F238E27FC236}">
                <a16:creationId xmlns:a16="http://schemas.microsoft.com/office/drawing/2014/main" id="{6046EFD9-6585-4D5E-83E6-5FCDF2385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16" y="3325390"/>
            <a:ext cx="10747501" cy="22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内容占位符 2">
            <a:extLst>
              <a:ext uri="{FF2B5EF4-FFF2-40B4-BE49-F238E27FC236}">
                <a16:creationId xmlns:a16="http://schemas.microsoft.com/office/drawing/2014/main" id="{C6ED7DB4-AA1C-4445-92FF-2758B2C0A0D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268761"/>
            <a:ext cx="9058200" cy="43204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4.</a:t>
            </a:r>
            <a:r>
              <a:rPr lang="zh-CN" altLang="en-US" sz="2800" b="1" dirty="0"/>
              <a:t>应用举例</a:t>
            </a:r>
            <a:endParaRPr lang="zh-CN" altLang="en-US" sz="2800" dirty="0"/>
          </a:p>
        </p:txBody>
      </p:sp>
      <p:pic>
        <p:nvPicPr>
          <p:cNvPr id="65539" name="图片 3">
            <a:extLst>
              <a:ext uri="{FF2B5EF4-FFF2-40B4-BE49-F238E27FC236}">
                <a16:creationId xmlns:a16="http://schemas.microsoft.com/office/drawing/2014/main" id="{A1C65118-8087-4348-A355-97F353EC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916832"/>
            <a:ext cx="1044528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>
            <a:extLst>
              <a:ext uri="{FF2B5EF4-FFF2-40B4-BE49-F238E27FC236}">
                <a16:creationId xmlns:a16="http://schemas.microsoft.com/office/drawing/2014/main" id="{24187624-588D-49EE-ADB6-5D97BA1E158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340768"/>
            <a:ext cx="7473950" cy="571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5. F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统计量和</a:t>
            </a:r>
            <a:r>
              <a:rPr lang="en-US" altLang="zh-CN" sz="2800" b="1" dirty="0">
                <a:cs typeface="Times New Roman" panose="02020603050405020304" pitchFamily="18" charset="0"/>
              </a:rPr>
              <a:t>t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统计量的关系</a:t>
            </a:r>
          </a:p>
        </p:txBody>
      </p:sp>
      <p:pic>
        <p:nvPicPr>
          <p:cNvPr id="66563" name="图片 3">
            <a:extLst>
              <a:ext uri="{FF2B5EF4-FFF2-40B4-BE49-F238E27FC236}">
                <a16:creationId xmlns:a16="http://schemas.microsoft.com/office/drawing/2014/main" id="{5F0D3A42-E330-4B73-A934-542BEF65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4" y="1988840"/>
            <a:ext cx="1090822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图片 3">
            <a:extLst>
              <a:ext uri="{FF2B5EF4-FFF2-40B4-BE49-F238E27FC236}">
                <a16:creationId xmlns:a16="http://schemas.microsoft.com/office/drawing/2014/main" id="{D13EDEB0-BC3B-46A2-9EE1-3E0A22C52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9" y="1484784"/>
            <a:ext cx="11299201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内容占位符 2">
            <a:extLst>
              <a:ext uri="{FF2B5EF4-FFF2-40B4-BE49-F238E27FC236}">
                <a16:creationId xmlns:a16="http://schemas.microsoft.com/office/drawing/2014/main" id="{84DF79CA-A0DA-49F6-A7D9-2751729DFC7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124744"/>
            <a:ext cx="9891638" cy="4769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6. F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统计量的</a:t>
            </a:r>
            <a:r>
              <a:rPr lang="en-US" altLang="zh-CN" sz="2800" b="1" dirty="0">
                <a:cs typeface="Times New Roman" panose="02020603050405020304" pitchFamily="18" charset="0"/>
              </a:rPr>
              <a:t>R</a:t>
            </a:r>
            <a:r>
              <a:rPr lang="zh-CN" altLang="en-US" sz="2800" b="1" dirty="0">
                <a:cs typeface="Times New Roman" panose="02020603050405020304" pitchFamily="18" charset="0"/>
              </a:rPr>
              <a:t>方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8611" name="图片 3">
            <a:extLst>
              <a:ext uri="{FF2B5EF4-FFF2-40B4-BE49-F238E27FC236}">
                <a16:creationId xmlns:a16="http://schemas.microsoft.com/office/drawing/2014/main" id="{BF460BCE-9BA9-4D1B-85D5-CCFCCE2E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619614"/>
            <a:ext cx="8136904" cy="226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图片 4">
            <a:extLst>
              <a:ext uri="{FF2B5EF4-FFF2-40B4-BE49-F238E27FC236}">
                <a16:creationId xmlns:a16="http://schemas.microsoft.com/office/drawing/2014/main" id="{12769ACD-DCAE-4F69-B3EB-B65742BD4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3886247"/>
            <a:ext cx="7992888" cy="270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3">
            <a:extLst>
              <a:ext uri="{FF2B5EF4-FFF2-40B4-BE49-F238E27FC236}">
                <a16:creationId xmlns:a16="http://schemas.microsoft.com/office/drawing/2014/main" id="{04EF331D-DCB1-4E0B-8D51-D12F335AD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268413"/>
            <a:ext cx="8294687" cy="540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内容占位符 2">
            <a:extLst>
              <a:ext uri="{FF2B5EF4-FFF2-40B4-BE49-F238E27FC236}">
                <a16:creationId xmlns:a16="http://schemas.microsoft.com/office/drawing/2014/main" id="{7EA17A49-E16B-4E8B-B096-C194A64C6EE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79376" y="1196752"/>
            <a:ext cx="9432974" cy="4320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>
                <a:cs typeface="Times New Roman" panose="02020603050405020304" pitchFamily="18" charset="0"/>
              </a:rPr>
              <a:t>7. </a:t>
            </a:r>
            <a:r>
              <a:rPr lang="zh-CN" altLang="en-US" sz="2800" b="1" dirty="0">
                <a:cs typeface="Times New Roman" panose="02020603050405020304" pitchFamily="18" charset="0"/>
              </a:rPr>
              <a:t>回归整体显著性</a:t>
            </a:r>
            <a:r>
              <a:rPr lang="en-US" altLang="zh-CN" sz="2800" b="1" dirty="0">
                <a:cs typeface="Times New Roman" panose="02020603050405020304" pitchFamily="18" charset="0"/>
              </a:rPr>
              <a:t>F </a:t>
            </a:r>
            <a:r>
              <a:rPr lang="zh-CN" altLang="en-US" sz="2800" b="1" dirty="0">
                <a:cs typeface="Times New Roman" panose="02020603050405020304" pitchFamily="18" charset="0"/>
              </a:rPr>
              <a:t>统计量</a:t>
            </a:r>
          </a:p>
        </p:txBody>
      </p:sp>
      <p:pic>
        <p:nvPicPr>
          <p:cNvPr id="70659" name="图片 3">
            <a:extLst>
              <a:ext uri="{FF2B5EF4-FFF2-40B4-BE49-F238E27FC236}">
                <a16:creationId xmlns:a16="http://schemas.microsoft.com/office/drawing/2014/main" id="{62E2E397-706A-40D1-AC94-B396505F2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772817"/>
            <a:ext cx="8424936" cy="358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图片 4">
            <a:extLst>
              <a:ext uri="{FF2B5EF4-FFF2-40B4-BE49-F238E27FC236}">
                <a16:creationId xmlns:a16="http://schemas.microsoft.com/office/drawing/2014/main" id="{428636F0-A6CA-4C56-B0AF-0F7ADE250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5438344"/>
            <a:ext cx="8352928" cy="79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>
            <a:extLst>
              <a:ext uri="{FF2B5EF4-FFF2-40B4-BE49-F238E27FC236}">
                <a16:creationId xmlns:a16="http://schemas.microsoft.com/office/drawing/2014/main" id="{367AD8CB-38C8-44AC-8F4F-A195A9FD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96752"/>
            <a:ext cx="7056784" cy="560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3">
            <a:extLst>
              <a:ext uri="{FF2B5EF4-FFF2-40B4-BE49-F238E27FC236}">
                <a16:creationId xmlns:a16="http://schemas.microsoft.com/office/drawing/2014/main" id="{A44FE635-AD80-4429-92C5-E8F6ECC9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340768"/>
            <a:ext cx="1061144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内容占位符 2">
            <a:extLst>
              <a:ext uri="{FF2B5EF4-FFF2-40B4-BE49-F238E27FC236}">
                <a16:creationId xmlns:a16="http://schemas.microsoft.com/office/drawing/2014/main" id="{8918B9B7-DC76-45C0-A459-CDD43F1DB3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1424" y="1417638"/>
            <a:ext cx="10513168" cy="51800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800" b="1" dirty="0">
                <a:cs typeface="Times New Roman" panose="02020603050405020304" pitchFamily="18" charset="0"/>
              </a:rPr>
              <a:t>报告回归结果</a:t>
            </a:r>
            <a:endParaRPr lang="en-US" altLang="zh-CN" sz="2800" b="1" dirty="0"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这里就如何对于相对复杂的经验研究报告，特别是多元回归结果给出一些指导性原则。这会让你知道如何阅读社会科学中发表的作品，也为你写自己的经验论文做准备。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所估计的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系数估计值总应该报告。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标准误总是应该与所估计的系数一起包括进来。有些作者喜欢报告 </a:t>
            </a:r>
            <a:r>
              <a:rPr lang="en-US" altLang="zh-CN" sz="2000" dirty="0"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cs typeface="Times New Roman" panose="02020603050405020304" pitchFamily="18" charset="0"/>
              </a:rPr>
              <a:t> 统计量而不是标准误，通常是 </a:t>
            </a:r>
            <a:r>
              <a:rPr lang="en-US" altLang="zh-CN" sz="2000" dirty="0"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cs typeface="Times New Roman" panose="02020603050405020304" pitchFamily="18" charset="0"/>
              </a:rPr>
              <a:t>统计量的绝对值。尽管这并没有什么过错，但报告标准误还是要好一些。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000" dirty="0"/>
          </a:p>
        </p:txBody>
      </p:sp>
      <p:pic>
        <p:nvPicPr>
          <p:cNvPr id="72707" name="图片 3">
            <a:extLst>
              <a:ext uri="{FF2B5EF4-FFF2-40B4-BE49-F238E27FC236}">
                <a16:creationId xmlns:a16="http://schemas.microsoft.com/office/drawing/2014/main" id="{51A1DEDF-71D8-4CFB-BC76-0AE759E3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61" y="3645024"/>
            <a:ext cx="1041449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内容占位符 2">
            <a:extLst>
              <a:ext uri="{FF2B5EF4-FFF2-40B4-BE49-F238E27FC236}">
                <a16:creationId xmlns:a16="http://schemas.microsoft.com/office/drawing/2014/main" id="{33F2D678-54E8-423F-AE13-B08F05BFFD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400" y="1412776"/>
            <a:ext cx="8975650" cy="5048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b="1" dirty="0">
                <a:cs typeface="Times New Roman" panose="02020603050405020304" pitchFamily="18" charset="0"/>
              </a:rPr>
              <a:t>2. </a:t>
            </a:r>
            <a:r>
              <a:rPr lang="zh-CN" altLang="en-US" sz="2400" b="1" dirty="0">
                <a:cs typeface="Times New Roman" panose="02020603050405020304" pitchFamily="18" charset="0"/>
              </a:rPr>
              <a:t>正态抽样分布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15363" name="图片 1">
            <a:extLst>
              <a:ext uri="{FF2B5EF4-FFF2-40B4-BE49-F238E27FC236}">
                <a16:creationId xmlns:a16="http://schemas.microsoft.com/office/drawing/2014/main" id="{B819FF62-5177-46B2-8BFE-2CC18F442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9850176" cy="483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06AF7B5A-2D4B-4C2D-B3A8-BE8C8ACE72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149350"/>
            <a:ext cx="9972600" cy="623888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二、单个参数的假设检验：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检验</a:t>
            </a:r>
            <a:endParaRPr lang="en-US" altLang="zh-CN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11" name="内容占位符 2">
                <a:extLst>
                  <a:ext uri="{FF2B5EF4-FFF2-40B4-BE49-F238E27FC236}">
                    <a16:creationId xmlns:a16="http://schemas.microsoft.com/office/drawing/2014/main" id="{C0EA425F-EBE2-4CC4-8698-49829A75FE8B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767408" y="1700213"/>
                <a:ext cx="9214792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000" dirty="0"/>
                  <a:t>        本节探讨对总体回归函数中某单个参数的假设进行检验。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        总体模型写成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  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/>
                  <a:t>,</a:t>
                </a:r>
                <a:r>
                  <a:rPr lang="zh-CN" altLang="en-US" sz="2000" dirty="0"/>
                  <a:t>且满足</a:t>
                </a:r>
                <a:r>
                  <a:rPr lang="en-US" altLang="zh-CN" sz="2000" dirty="0"/>
                  <a:t>CLM</a:t>
                </a:r>
                <a:r>
                  <a:rPr lang="zh-CN" altLang="en-US" sz="2000" dirty="0"/>
                  <a:t>假设。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17411" name="内容占位符 2">
                <a:extLst>
                  <a:ext uri="{FF2B5EF4-FFF2-40B4-BE49-F238E27FC236}">
                    <a16:creationId xmlns:a16="http://schemas.microsoft.com/office/drawing/2014/main" id="{C0EA425F-EBE2-4CC4-8698-49829A75F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7408" y="1700213"/>
                <a:ext cx="9214792" cy="4114800"/>
              </a:xfrm>
              <a:blipFill>
                <a:blip r:embed="rId2"/>
                <a:stretch>
                  <a:fillRect t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3" name="图片 2">
            <a:extLst>
              <a:ext uri="{FF2B5EF4-FFF2-40B4-BE49-F238E27FC236}">
                <a16:creationId xmlns:a16="http://schemas.microsoft.com/office/drawing/2014/main" id="{235816BC-BFE9-4986-A58C-19AF9B468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6" y="2492896"/>
            <a:ext cx="106071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>
            <a:extLst>
              <a:ext uri="{FF2B5EF4-FFF2-40B4-BE49-F238E27FC236}">
                <a16:creationId xmlns:a16="http://schemas.microsoft.com/office/drawing/2014/main" id="{DC5DF9CE-B91F-4813-B69A-E6F1A886947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340768"/>
            <a:ext cx="10657184" cy="5762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关于定理的说明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8435" name="图片 1">
            <a:extLst>
              <a:ext uri="{FF2B5EF4-FFF2-40B4-BE49-F238E27FC236}">
                <a16:creationId xmlns:a16="http://schemas.microsoft.com/office/drawing/2014/main" id="{6DBE6D67-82F8-4414-A2C7-417ECD0CA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772816"/>
            <a:ext cx="9577064" cy="489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BISU</Template>
  <TotalTime>631</TotalTime>
  <Words>862</Words>
  <Application>Microsoft Office PowerPoint</Application>
  <PresentationFormat>宽屏</PresentationFormat>
  <Paragraphs>71</Paragraphs>
  <Slides>61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Times New Roman</vt:lpstr>
      <vt:lpstr>楷体_GB2312</vt:lpstr>
      <vt:lpstr>Arial</vt:lpstr>
      <vt:lpstr>宋体</vt:lpstr>
      <vt:lpstr>Calibri</vt:lpstr>
      <vt:lpstr>华文行楷</vt:lpstr>
      <vt:lpstr>Wingdings</vt:lpstr>
      <vt:lpstr>BISU</vt:lpstr>
      <vt:lpstr>PowerPoint 演示文稿</vt:lpstr>
      <vt:lpstr>PowerPoint 演示文稿</vt:lpstr>
      <vt:lpstr>一、 OLS估计量的抽样分布</vt:lpstr>
      <vt:lpstr>PowerPoint 演示文稿</vt:lpstr>
      <vt:lpstr>PowerPoint 演示文稿</vt:lpstr>
      <vt:lpstr>PowerPoint 演示文稿</vt:lpstr>
      <vt:lpstr>PowerPoint 演示文稿</vt:lpstr>
      <vt:lpstr>二、单个参数的假设检验：t检验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三、置信区间</vt:lpstr>
      <vt:lpstr>PowerPoint 演示文稿</vt:lpstr>
      <vt:lpstr>PowerPoint 演示文稿</vt:lpstr>
      <vt:lpstr>PowerPoint 演示文稿</vt:lpstr>
      <vt:lpstr>四、关于参数线性组合的假设检验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五、多个线性约束的检验：F检验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Zhang</dc:creator>
  <cp:lastModifiedBy>博 李</cp:lastModifiedBy>
  <cp:revision>180</cp:revision>
  <dcterms:created xsi:type="dcterms:W3CDTF">2014-02-22T11:40:16Z</dcterms:created>
  <dcterms:modified xsi:type="dcterms:W3CDTF">2019-08-11T10:13:43Z</dcterms:modified>
</cp:coreProperties>
</file>